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E7855E-E27E-4C5A-B392-93A7E404CCC9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B8946F-2384-4839-8CED-0777D7D6A3D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428604"/>
            <a:ext cx="692948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Из истории </a:t>
            </a:r>
          </a:p>
          <a:p>
            <a:pPr algn="ctr"/>
            <a:r>
              <a:rPr lang="ru-RU" sz="7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</a:rPr>
              <a:t>гармони</a:t>
            </a:r>
            <a:endParaRPr lang="ru-RU" sz="7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Documents and Settings\Admin\Рабочий стол\77fcccc85f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2977204"/>
            <a:ext cx="3571900" cy="347536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Как устроена гармошка?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686800" cy="5715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Сердцем гармошки являются </a:t>
            </a: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планки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. Именно планки издают милые сердцу звуки. Планка - это металлическая рамка, на которой закреплен металлический </a:t>
            </a:r>
            <a:r>
              <a:rPr lang="ru-RU" b="1" i="1" dirty="0" smtClean="0">
                <a:solidFill>
                  <a:srgbClr val="C00000"/>
                </a:solidFill>
                <a:latin typeface="Monotype Corsiva" pitchFamily="66" charset="0"/>
              </a:rPr>
              <a:t>язычок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. От размеров язычка зависит высота звука.</a:t>
            </a: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9218" name="Picture 2" descr="C:\Documents and Settings\Admin\Рабочий стол\14ca176e7018.jpg"/>
          <p:cNvPicPr>
            <a:picLocks noChangeAspect="1" noChangeArrowheads="1"/>
          </p:cNvPicPr>
          <p:nvPr/>
        </p:nvPicPr>
        <p:blipFill>
          <a:blip r:embed="rId2"/>
          <a:srcRect t="35949"/>
          <a:stretch>
            <a:fillRect/>
          </a:stretch>
        </p:blipFill>
        <p:spPr bwMode="auto">
          <a:xfrm>
            <a:off x="1714480" y="3929066"/>
            <a:ext cx="5738810" cy="2452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714356"/>
            <a:ext cx="3848096" cy="578647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   </a:t>
            </a:r>
            <a:r>
              <a:rPr lang="ru-RU" sz="2400" b="1" dirty="0" smtClean="0"/>
              <a:t>1 - язычок;</a:t>
            </a:r>
          </a:p>
          <a:p>
            <a:pPr>
              <a:buNone/>
            </a:pPr>
            <a:r>
              <a:rPr lang="ru-RU" sz="2400" b="1" dirty="0" smtClean="0"/>
              <a:t>    2 - проемный клапан;</a:t>
            </a:r>
          </a:p>
          <a:p>
            <a:pPr>
              <a:buNone/>
            </a:pPr>
            <a:r>
              <a:rPr lang="ru-RU" sz="2400" b="1" dirty="0" smtClean="0"/>
              <a:t>    3 - голосовая планка; </a:t>
            </a:r>
          </a:p>
          <a:p>
            <a:pPr>
              <a:buNone/>
            </a:pPr>
            <a:r>
              <a:rPr lang="ru-RU" sz="2400" b="1" dirty="0" smtClean="0"/>
              <a:t>    4 - входная камера аккордов;</a:t>
            </a:r>
          </a:p>
          <a:p>
            <a:pPr>
              <a:buNone/>
            </a:pPr>
            <a:r>
              <a:rPr lang="ru-RU" sz="2400" b="1" dirty="0" smtClean="0"/>
              <a:t>    5 - входная камера басов; </a:t>
            </a:r>
          </a:p>
          <a:p>
            <a:pPr>
              <a:buNone/>
            </a:pPr>
            <a:r>
              <a:rPr lang="ru-RU" sz="2400" b="1" dirty="0" smtClean="0"/>
              <a:t>    6 - входные камеры мелодии; </a:t>
            </a:r>
          </a:p>
          <a:p>
            <a:pPr>
              <a:buNone/>
            </a:pPr>
            <a:r>
              <a:rPr lang="ru-RU" sz="2400" b="1" dirty="0" smtClean="0"/>
              <a:t>    7 - мех;</a:t>
            </a:r>
          </a:p>
          <a:p>
            <a:pPr>
              <a:buNone/>
            </a:pPr>
            <a:r>
              <a:rPr lang="ru-RU" sz="2400" b="1" dirty="0" smtClean="0"/>
              <a:t>    8 - левый </a:t>
            </a:r>
            <a:r>
              <a:rPr lang="ru-RU" sz="2400" b="1" dirty="0" err="1" smtClean="0"/>
              <a:t>полукорпус</a:t>
            </a:r>
            <a:r>
              <a:rPr lang="ru-RU" sz="2400" b="1" dirty="0" smtClean="0"/>
              <a:t>;</a:t>
            </a:r>
          </a:p>
          <a:p>
            <a:pPr>
              <a:buNone/>
            </a:pPr>
            <a:r>
              <a:rPr lang="ru-RU" sz="2400" b="1" dirty="0" smtClean="0"/>
              <a:t>    9 - правый </a:t>
            </a:r>
            <a:r>
              <a:rPr lang="ru-RU" sz="2400" b="1" dirty="0" err="1" smtClean="0"/>
              <a:t>полукорпус</a:t>
            </a:r>
            <a:r>
              <a:rPr lang="ru-RU" sz="2400" b="1" dirty="0" smtClean="0"/>
              <a:t>; 10 - гриф; </a:t>
            </a:r>
          </a:p>
          <a:p>
            <a:pPr>
              <a:buNone/>
            </a:pPr>
            <a:r>
              <a:rPr lang="ru-RU" sz="2400" b="1" dirty="0" smtClean="0"/>
              <a:t>    11 - кнопки клавиатуры мелодии; </a:t>
            </a:r>
          </a:p>
          <a:p>
            <a:pPr>
              <a:buNone/>
            </a:pPr>
            <a:r>
              <a:rPr lang="ru-RU" sz="2400" b="1" dirty="0" smtClean="0"/>
              <a:t>    12 - сетка; </a:t>
            </a:r>
          </a:p>
          <a:p>
            <a:pPr>
              <a:buNone/>
            </a:pPr>
            <a:r>
              <a:rPr lang="ru-RU" sz="2400" b="1" dirty="0" smtClean="0"/>
              <a:t>    13 - кнопки клавиатуры аккомпанемента</a:t>
            </a:r>
            <a:endParaRPr lang="ru-RU" sz="2400" dirty="0"/>
          </a:p>
        </p:txBody>
      </p:sp>
      <p:pic>
        <p:nvPicPr>
          <p:cNvPr id="10242" name="Picture 2" descr="C:\Documents and Settings\Admin\Рабочий стол\khromka-insi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428736"/>
            <a:ext cx="4911254" cy="4714908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  <a:latin typeface="Comic Sans MS" pitchFamily="66" charset="0"/>
              </a:rPr>
              <a:t>Как устроена гармошка?</a:t>
            </a:r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</a:b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991600" cy="55800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 Гармонь, гармонь!</a:t>
            </a:r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Гуляют песни звонко</a:t>
            </a:r>
            <a:b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За каждый покачнувшийся плетень…</a:t>
            </a:r>
            <a:b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Гармонь, гармонь!</a:t>
            </a:r>
            <a:b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Родимая сторонка!</a:t>
            </a:r>
            <a:b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Поэзия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 российских </a:t>
            </a:r>
          </a:p>
          <a:p>
            <a:pPr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Comic Sans MS" pitchFamily="66" charset="0"/>
              </a:rPr>
              <a:t>  деревень!</a:t>
            </a:r>
            <a:endParaRPr lang="ru-RU" sz="36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Documents and Settings\Admin\Рабочий стол\c22e4b8c7cbd58f74ce0118ab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2357430"/>
            <a:ext cx="4071966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Бытует мнение, что гармошка пришла в Россию из Германии. Однако абсолютно точно это нельзя утверждать, поскольку гармошки существовали в XVIII-XIX веках и в Германии, и в Австрии, и в Италии, и во Франции, и даже в Англии. </a:t>
            </a:r>
          </a:p>
          <a:p>
            <a:endParaRPr lang="ru-RU" dirty="0"/>
          </a:p>
        </p:txBody>
      </p:sp>
      <p:pic>
        <p:nvPicPr>
          <p:cNvPr id="4098" name="Picture 2" descr="C:\Documents and Settings\Admin\Рабочий стол\b09f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357562"/>
            <a:ext cx="4000508" cy="3007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Monotype Corsiva" pitchFamily="66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Изобретателей гармошки очень много. Но кто додумался извлекать под давлением воздуха звуки из вставленного в миниатюрную металлическую рамку металлического язычка?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   Кто он был - немец или русский, француз или англичанин - тайна "покрытая мраком". 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051" name="Picture 3" descr="C:\Documents and Settings\Admin\Рабочий стол\18.jpg"/>
          <p:cNvPicPr>
            <a:picLocks noChangeAspect="1" noChangeArrowheads="1"/>
          </p:cNvPicPr>
          <p:nvPr/>
        </p:nvPicPr>
        <p:blipFill>
          <a:blip r:embed="rId2"/>
          <a:srcRect l="1815" r="39525"/>
          <a:stretch>
            <a:fillRect/>
          </a:stretch>
        </p:blipFill>
        <p:spPr bwMode="auto">
          <a:xfrm>
            <a:off x="2714612" y="3857628"/>
            <a:ext cx="3321890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0"/>
            <a:ext cx="8686800" cy="608012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   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Академик Альфред Мартинович </a:t>
            </a:r>
            <a:r>
              <a:rPr lang="ru-RU" sz="2800" dirty="0" err="1" smtClean="0">
                <a:solidFill>
                  <a:srgbClr val="C00000"/>
                </a:solidFill>
                <a:latin typeface="Comic Sans MS" pitchFamily="66" charset="0"/>
              </a:rPr>
              <a:t>Мирек</a:t>
            </a:r>
            <a:r>
              <a:rPr lang="ru-RU" sz="2800" dirty="0" smtClean="0">
                <a:solidFill>
                  <a:srgbClr val="C00000"/>
                </a:solidFill>
                <a:latin typeface="Comic Sans MS" pitchFamily="66" charset="0"/>
              </a:rPr>
              <a:t> доказывал ее русское происхождение.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4" name="Picture 2" descr="C:\Documents and Settings\Admin\Рабочий стол\alfred_mirek.jpg"/>
          <p:cNvPicPr>
            <a:picLocks noChangeAspect="1" noChangeArrowheads="1"/>
          </p:cNvPicPr>
          <p:nvPr/>
        </p:nvPicPr>
        <p:blipFill>
          <a:blip r:embed="rId2"/>
          <a:srcRect l="13672" r="14062" b="35408"/>
          <a:stretch>
            <a:fillRect/>
          </a:stretch>
        </p:blipFill>
        <p:spPr bwMode="auto">
          <a:xfrm>
            <a:off x="357158" y="2214554"/>
            <a:ext cx="2643206" cy="31623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1857364"/>
            <a:ext cx="4143404" cy="40719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86116" y="1142985"/>
            <a:ext cx="56436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С 1947 года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Мирек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занимался историей гармоники, собирал старинные инструменты, проводя полевую поисковую работу в различных регионах страны, ведя обширную переписку, разыскивая старых мастеров и их потомков. К началу 1970-х годов им был собран огромный научный исторический материал: афиши, грамзаписи, фотографии, биографические сведения, а также более двухсот уникальных моделей гармоник, баянов и аккордеонов.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28604"/>
            <a:ext cx="8686800" cy="5651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Все это было собрано в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Музее русской гармоники </a:t>
            </a:r>
            <a:r>
              <a:rPr lang="ru-RU" b="1" dirty="0" err="1" smtClean="0">
                <a:solidFill>
                  <a:srgbClr val="C00000"/>
                </a:solidFill>
              </a:rPr>
              <a:t>А.Мирека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5" name="Picture 3" descr="C:\Documents and Settings\Admin\Рабочий стол\muzejmire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429132"/>
            <a:ext cx="2786082" cy="20807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 descr="C:\Documents and Settings\Admin\Рабочий стол\mirek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4151693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Admin\Рабочий стол\muzejmirek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785926"/>
            <a:ext cx="3643614" cy="2389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991600" cy="56515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Гармоника в современном виде появилась в Санкт-Петербурге. Ее отец - чешский инженер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Франтишек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Киршник</a:t>
            </a:r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</a:rPr>
              <a:t> проживал тогда в России и свой инструмент продемонстрировал питерцам в 1783 году. Своему детищу он дал чешское имя –гармоника. Но теперь это название, как и “гармошка”, стало в русском языке разговорным. Официальное название этого инструмента - гармонь.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  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Инструмент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Франтишека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Киршника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(1780) не слишком напоминает современный аккордеон, но это уже самая настоящая гармоника.</a:t>
            </a:r>
          </a:p>
          <a:p>
            <a:endParaRPr lang="ru-RU" dirty="0"/>
          </a:p>
        </p:txBody>
      </p:sp>
      <p:pic>
        <p:nvPicPr>
          <p:cNvPr id="5123" name="Picture 3" descr="C:\Documents and Settings\Admin\Рабочий стол\garmon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5" y="2707478"/>
            <a:ext cx="5330620" cy="37314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71480"/>
            <a:ext cx="8686800" cy="550864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Она быстро стала русским национальным инструментом. Подкупила гармошка и звучным голосом, и простотой обучения игре, и своими “игрушечными” по тем временам размерами.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Рабочий стол\garmon.jpg"/>
          <p:cNvPicPr>
            <a:picLocks noChangeAspect="1" noChangeArrowheads="1"/>
          </p:cNvPicPr>
          <p:nvPr/>
        </p:nvPicPr>
        <p:blipFill>
          <a:blip r:embed="rId2"/>
          <a:srcRect l="26269" t="28923" r="20117" b="10480"/>
          <a:stretch>
            <a:fillRect/>
          </a:stretch>
        </p:blipFill>
        <p:spPr bwMode="auto">
          <a:xfrm>
            <a:off x="2500298" y="3214686"/>
            <a:ext cx="4357718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408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устроена гармошка? </vt:lpstr>
      <vt:lpstr>Как устроена гармошка?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15</cp:revision>
  <dcterms:created xsi:type="dcterms:W3CDTF">2012-03-02T07:46:34Z</dcterms:created>
  <dcterms:modified xsi:type="dcterms:W3CDTF">2014-09-10T09:26:25Z</dcterms:modified>
</cp:coreProperties>
</file>